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layout with centered title and subtitle placeholders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>
            <a:off x="611187" y="620712"/>
            <a:ext cx="7991400" cy="19446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/>
          <p:nvPr/>
        </p:nvSpPr>
        <p:spPr>
          <a:xfrm>
            <a:off x="971550" y="836612"/>
            <a:ext cx="7416900" cy="14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mpact"/>
              <a:buNone/>
            </a:pPr>
            <a:r>
              <a:rPr b="1" i="0" lang="en-US" sz="2200" u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СЛУЖБА В ГОРОДЕ СОРТАВАЛЕ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mpact"/>
              <a:buNone/>
            </a:pPr>
            <a:r>
              <a:rPr b="1" i="0" lang="en-US" sz="2200" u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ПОГРАНИЧНОГО УПРАВЛЕНИЯ ФСБ РОССИИ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mpact"/>
              <a:buNone/>
            </a:pPr>
            <a:r>
              <a:rPr b="1" i="0" lang="en-US" sz="2200" u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ПО РЕСПУБЛИКЕ КАРЕЛИЯ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/>
          <p:nvPr/>
        </p:nvSpPr>
        <p:spPr>
          <a:xfrm>
            <a:off x="179387" y="2133600"/>
            <a:ext cx="2808300" cy="4535400"/>
          </a:xfrm>
          <a:prstGeom prst="roundRect">
            <a:avLst>
              <a:gd fmla="val 16667" name="adj"/>
            </a:avLst>
          </a:prstGeom>
          <a:solidFill>
            <a:schemeClr val="accen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3132137" y="2205037"/>
            <a:ext cx="2879700" cy="4464000"/>
          </a:xfrm>
          <a:prstGeom prst="roundRect">
            <a:avLst>
              <a:gd fmla="val 16667" name="adj"/>
            </a:avLst>
          </a:prstGeom>
          <a:solidFill>
            <a:schemeClr val="accen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6156325" y="2205037"/>
            <a:ext cx="2808300" cy="4464000"/>
          </a:xfrm>
          <a:prstGeom prst="roundRect">
            <a:avLst>
              <a:gd fmla="val 16667" name="adj"/>
            </a:avLst>
          </a:prstGeom>
          <a:solidFill>
            <a:schemeClr val="accen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3276600" y="692150"/>
            <a:ext cx="2590800" cy="1224000"/>
          </a:xfrm>
          <a:prstGeom prst="downArrow">
            <a:avLst>
              <a:gd fmla="val 8853" name="adj1"/>
              <a:gd fmla="val 3097" name="adj2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3"/>
          <p:cNvSpPr/>
          <p:nvPr/>
        </p:nvSpPr>
        <p:spPr>
          <a:xfrm>
            <a:off x="323850" y="692150"/>
            <a:ext cx="2590800" cy="1224000"/>
          </a:xfrm>
          <a:prstGeom prst="downArrow">
            <a:avLst>
              <a:gd fmla="val 8853" name="adj1"/>
              <a:gd fmla="val 3097" name="adj2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6300787" y="692150"/>
            <a:ext cx="2590800" cy="1224000"/>
          </a:xfrm>
          <a:prstGeom prst="downArrow">
            <a:avLst>
              <a:gd fmla="val 8853" name="adj1"/>
              <a:gd fmla="val 3097" name="adj2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3"/>
          <p:cNvSpPr txBox="1"/>
          <p:nvPr/>
        </p:nvSpPr>
        <p:spPr>
          <a:xfrm>
            <a:off x="611187" y="692150"/>
            <a:ext cx="20178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военная служба по призыву</a:t>
            </a:r>
            <a:endParaRPr/>
          </a:p>
        </p:txBody>
      </p:sp>
      <p:sp>
        <p:nvSpPr>
          <p:cNvPr id="148" name="Google Shape;148;p13"/>
          <p:cNvSpPr txBox="1"/>
          <p:nvPr/>
        </p:nvSpPr>
        <p:spPr>
          <a:xfrm>
            <a:off x="3563937" y="692150"/>
            <a:ext cx="20160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военная служба по контракту</a:t>
            </a:r>
            <a:endParaRPr/>
          </a:p>
        </p:txBody>
      </p:sp>
      <p:sp>
        <p:nvSpPr>
          <p:cNvPr id="149" name="Google Shape;149;p13"/>
          <p:cNvSpPr txBox="1"/>
          <p:nvPr/>
        </p:nvSpPr>
        <p:spPr>
          <a:xfrm>
            <a:off x="6588125" y="692150"/>
            <a:ext cx="20160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высшее образование</a:t>
            </a:r>
            <a:endParaRPr/>
          </a:p>
        </p:txBody>
      </p:sp>
      <p:sp>
        <p:nvSpPr>
          <p:cNvPr id="150" name="Google Shape;150;p13"/>
          <p:cNvSpPr txBox="1"/>
          <p:nvPr/>
        </p:nvSpPr>
        <p:spPr>
          <a:xfrm>
            <a:off x="323850" y="2492375"/>
            <a:ext cx="2592300" cy="31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год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тыс. рублей в месяц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Место службы: Республика Карелия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Жилье - казарма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Питание в столовой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Отпуск: отсутствует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3203575" y="2276475"/>
            <a:ext cx="2881200" cy="4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45-75 тыс. рублей в месяц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Место службы: Республика Карелия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Жилье – служебная квартира или денежная компенсация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Паек (ежемесячно)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Отпуск: от 55 суток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Оплата билетов в отпуск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Северный стаж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>
            <a:off x="6156325" y="2420937"/>
            <a:ext cx="2987700" cy="4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тыс рублей в месяц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12,5 тыс. рублей в месяц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Место службы: по распределению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Жилье – казарма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Отпуск: 30 суток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Оплата билетов в отпуск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Северный стаж (только в Хабаровске)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>
            <a:off x="1331912" y="188912"/>
            <a:ext cx="7632600" cy="360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2195512" y="188912"/>
            <a:ext cx="61215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Сравнение разных вариантов прохождения службы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4"/>
          <p:cNvSpPr txBox="1"/>
          <p:nvPr/>
        </p:nvSpPr>
        <p:spPr>
          <a:xfrm>
            <a:off x="1258887" y="2565400"/>
            <a:ext cx="62658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Телефон для справок: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8-911-401-21-45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179387" y="2997200"/>
            <a:ext cx="4105200" cy="36720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562" y="3155950"/>
            <a:ext cx="4319585" cy="346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1912" y="188912"/>
            <a:ext cx="2943221" cy="254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0562" y="188912"/>
            <a:ext cx="4319590" cy="274796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/>
        </p:nvSpPr>
        <p:spPr>
          <a:xfrm>
            <a:off x="323850" y="3357562"/>
            <a:ext cx="3816300" cy="29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Пограничная охрана границы РСФСР была учреждена 28 мая 1918 года.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История Службы в г. Сортавале началась с формирования 5 апреля 1924 года в селе Ухта пограничного отряда. Он принял под охрану участок государственной границы общей протяженностью 530 км.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4787900" y="620712"/>
            <a:ext cx="4176600" cy="56880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4">
            <a:alphaModFix/>
          </a:blip>
          <a:srcRect b="5917" l="36128" r="14830" t="0"/>
          <a:stretch/>
        </p:blipFill>
        <p:spPr>
          <a:xfrm>
            <a:off x="5003800" y="981075"/>
            <a:ext cx="3738561" cy="4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179387" y="2060575"/>
            <a:ext cx="4248300" cy="29526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/>
          <p:nvPr/>
        </p:nvSpPr>
        <p:spPr>
          <a:xfrm>
            <a:off x="468312" y="2492375"/>
            <a:ext cx="3744900" cy="20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Государственная граница России с Финляндией составляет 1340 км.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Один из участков охраняется пограничниками Службы в городе Сортавале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468312" y="1484312"/>
            <a:ext cx="8280300" cy="14415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1476375" y="260350"/>
            <a:ext cx="7199400" cy="792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"/>
          <p:cNvSpPr txBox="1"/>
          <p:nvPr/>
        </p:nvSpPr>
        <p:spPr>
          <a:xfrm>
            <a:off x="755650" y="1628775"/>
            <a:ext cx="77772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Защита и охрана государственной границы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Осуществляют пропуск лиц и транспортных средств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Следят за соблюдением режима государственной границы и пограничного режима</a:t>
            </a:r>
            <a:endParaRPr/>
          </a:p>
        </p:txBody>
      </p:sp>
      <p:sp>
        <p:nvSpPr>
          <p:cNvPr id="57" name="Google Shape;57;p7"/>
          <p:cNvSpPr txBox="1"/>
          <p:nvPr/>
        </p:nvSpPr>
        <p:spPr>
          <a:xfrm>
            <a:off x="1979612" y="333375"/>
            <a:ext cx="64818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Чем занимаются пограничники?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5062" y="3068637"/>
            <a:ext cx="2928936" cy="216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2362" y="4525962"/>
            <a:ext cx="3116262" cy="233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7675" y="3068637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 rotWithShape="1">
          <a:blip r:embed="rId7">
            <a:alphaModFix/>
          </a:blip>
          <a:srcRect b="16874" l="11364" r="15455" t="0"/>
          <a:stretch/>
        </p:blipFill>
        <p:spPr>
          <a:xfrm>
            <a:off x="1476375" y="4410075"/>
            <a:ext cx="3240090" cy="244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8">
            <a:alphaModFix/>
          </a:blip>
          <a:srcRect b="-4613" l="10281" r="0" t="0"/>
          <a:stretch/>
        </p:blipFill>
        <p:spPr>
          <a:xfrm>
            <a:off x="0" y="3068637"/>
            <a:ext cx="2825750" cy="237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1547812" y="260350"/>
            <a:ext cx="6912000" cy="9366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 txBox="1"/>
          <p:nvPr/>
        </p:nvSpPr>
        <p:spPr>
          <a:xfrm>
            <a:off x="1979612" y="476250"/>
            <a:ext cx="6408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я могу стать пограничником?</a:t>
            </a: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395287" y="1844675"/>
            <a:ext cx="2448000" cy="4824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3348037" y="1844675"/>
            <a:ext cx="2448000" cy="4824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6300787" y="1844675"/>
            <a:ext cx="2448000" cy="4824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611187" y="2060575"/>
            <a:ext cx="1944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военная служба по призыву</a:t>
            </a:r>
            <a:endParaRPr/>
          </a:p>
        </p:txBody>
      </p:sp>
      <p:sp>
        <p:nvSpPr>
          <p:cNvPr id="74" name="Google Shape;74;p8"/>
          <p:cNvSpPr txBox="1"/>
          <p:nvPr/>
        </p:nvSpPr>
        <p:spPr>
          <a:xfrm>
            <a:off x="3563937" y="2060575"/>
            <a:ext cx="1944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военная служба по контракту</a:t>
            </a:r>
            <a:endParaRPr/>
          </a:p>
        </p:txBody>
      </p:sp>
      <p:sp>
        <p:nvSpPr>
          <p:cNvPr id="75" name="Google Shape;75;p8"/>
          <p:cNvSpPr txBox="1"/>
          <p:nvPr/>
        </p:nvSpPr>
        <p:spPr>
          <a:xfrm>
            <a:off x="6588125" y="2060575"/>
            <a:ext cx="1944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высшее образование</a:t>
            </a:r>
            <a:endParaRPr/>
          </a:p>
        </p:txBody>
      </p:sp>
      <p:pic>
        <p:nvPicPr>
          <p:cNvPr id="76" name="Google Shape;76;p8"/>
          <p:cNvPicPr preferRelativeResize="0"/>
          <p:nvPr/>
        </p:nvPicPr>
        <p:blipFill rotWithShape="1">
          <a:blip r:embed="rId4">
            <a:alphaModFix/>
          </a:blip>
          <a:srcRect b="0" l="28424" r="24885" t="0"/>
          <a:stretch/>
        </p:blipFill>
        <p:spPr>
          <a:xfrm>
            <a:off x="539750" y="3213100"/>
            <a:ext cx="2146305" cy="305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5">
            <a:alphaModFix/>
          </a:blip>
          <a:srcRect b="9844" l="0" r="3883" t="0"/>
          <a:stretch/>
        </p:blipFill>
        <p:spPr>
          <a:xfrm>
            <a:off x="3492500" y="3213100"/>
            <a:ext cx="2159000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6">
            <a:alphaModFix/>
          </a:blip>
          <a:srcRect b="2305" l="19880" r="47044" t="0"/>
          <a:stretch/>
        </p:blipFill>
        <p:spPr>
          <a:xfrm>
            <a:off x="6443662" y="3213100"/>
            <a:ext cx="2184400" cy="3024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/>
          <p:nvPr/>
        </p:nvSpPr>
        <p:spPr>
          <a:xfrm>
            <a:off x="1619250" y="260350"/>
            <a:ext cx="6984900" cy="8652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9"/>
          <p:cNvSpPr txBox="1"/>
          <p:nvPr/>
        </p:nvSpPr>
        <p:spPr>
          <a:xfrm>
            <a:off x="1908175" y="476250"/>
            <a:ext cx="6551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 прохождения службы в Республике Карелия</a:t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323850" y="1557337"/>
            <a:ext cx="2592300" cy="5031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3059112" y="1557337"/>
            <a:ext cx="5868900" cy="5031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323850" y="2276475"/>
            <a:ext cx="2592300" cy="43212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"/>
          <p:cNvSpPr/>
          <p:nvPr/>
        </p:nvSpPr>
        <p:spPr>
          <a:xfrm>
            <a:off x="3059112" y="2205037"/>
            <a:ext cx="5905500" cy="43926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9"/>
          <p:cNvSpPr txBox="1"/>
          <p:nvPr/>
        </p:nvSpPr>
        <p:spPr>
          <a:xfrm>
            <a:off x="684212" y="1628775"/>
            <a:ext cx="1871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ТРЕБОВАНИЯ</a:t>
            </a:r>
            <a:endParaRPr/>
          </a:p>
        </p:txBody>
      </p:sp>
      <p:sp>
        <p:nvSpPr>
          <p:cNvPr id="91" name="Google Shape;91;p9"/>
          <p:cNvSpPr txBox="1"/>
          <p:nvPr/>
        </p:nvSpPr>
        <p:spPr>
          <a:xfrm>
            <a:off x="5292725" y="1628775"/>
            <a:ext cx="1655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ГАРАНТИИ</a:t>
            </a:r>
            <a:endParaRPr/>
          </a:p>
        </p:txBody>
      </p:sp>
      <p:sp>
        <p:nvSpPr>
          <p:cNvPr id="92" name="Google Shape;92;p9"/>
          <p:cNvSpPr txBox="1"/>
          <p:nvPr/>
        </p:nvSpPr>
        <p:spPr>
          <a:xfrm>
            <a:off x="395287" y="2492375"/>
            <a:ext cx="25194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 18-35 лет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- 11 классов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- 9 классов + с/проф.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опыта употребления наркотических средств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-"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Судимости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гражданства или ВНЖ иностранного государства</a:t>
            </a:r>
            <a:endParaRPr/>
          </a:p>
        </p:txBody>
      </p:sp>
      <p:sp>
        <p:nvSpPr>
          <p:cNvPr id="93" name="Google Shape;93;p9"/>
          <p:cNvSpPr txBox="1"/>
          <p:nvPr/>
        </p:nvSpPr>
        <p:spPr>
          <a:xfrm>
            <a:off x="3132137" y="2349500"/>
            <a:ext cx="5724600" cy="4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Срок службы: контракт от 2-х лет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!!! Два года службы по контракту приравниваются к одному году военной службы по призыву.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Заработная плата: 45-75 тыс. рублей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Отпуск: от 55 суток + время на то, чтобы добраться до места проведения отпуска (до 15 суток)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Оплата билетов в отпуск (ежегодно)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Северная надбавка 50%, стаж 1 год за 1,5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!!! Возможность выйти на пенсию через 13,5 лет службы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Предоставление служебного жилья или денежной компенсации арендной платы (около 10 тыс. рублей на состав семьи из 1 человека)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None/>
            </a:pPr>
            <a:r>
              <a:rPr b="0" i="0" lang="en-US" sz="15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Приобретение жилья за счет государства (военная ипотека)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0"/>
          <p:cNvSpPr/>
          <p:nvPr/>
        </p:nvSpPr>
        <p:spPr>
          <a:xfrm>
            <a:off x="4140200" y="1557337"/>
            <a:ext cx="4754700" cy="24480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4356100" y="1773237"/>
            <a:ext cx="42483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-"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Страхование жизни военнослужащих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-"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Медицинское обеспечение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Сеть ведомственных санаториев и профилакториев (расположены на озере Байкал, на берегу Каспийского и Черного морей)</a:t>
            </a:r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 rotWithShape="1">
          <a:blip r:embed="rId4">
            <a:alphaModFix/>
          </a:blip>
          <a:srcRect b="0" l="0" r="1205" t="0"/>
          <a:stretch/>
        </p:blipFill>
        <p:spPr>
          <a:xfrm>
            <a:off x="250825" y="1557337"/>
            <a:ext cx="3673475" cy="247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4244975"/>
            <a:ext cx="367347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"/>
          <p:cNvPicPr preferRelativeResize="0"/>
          <p:nvPr/>
        </p:nvPicPr>
        <p:blipFill rotWithShape="1">
          <a:blip r:embed="rId6">
            <a:alphaModFix/>
          </a:blip>
          <a:srcRect b="9720" l="1536" r="0" t="10541"/>
          <a:stretch/>
        </p:blipFill>
        <p:spPr>
          <a:xfrm>
            <a:off x="4140200" y="4221162"/>
            <a:ext cx="4679947" cy="2447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"/>
          <p:cNvSpPr/>
          <p:nvPr/>
        </p:nvSpPr>
        <p:spPr>
          <a:xfrm>
            <a:off x="1619250" y="260350"/>
            <a:ext cx="7272300" cy="576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4427537" y="333375"/>
            <a:ext cx="14001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ГАРАНТИИ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1"/>
          <p:cNvSpPr/>
          <p:nvPr/>
        </p:nvSpPr>
        <p:spPr>
          <a:xfrm>
            <a:off x="1692275" y="333375"/>
            <a:ext cx="7056300" cy="7923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1"/>
          <p:cNvSpPr txBox="1"/>
          <p:nvPr/>
        </p:nvSpPr>
        <p:spPr>
          <a:xfrm>
            <a:off x="2051050" y="476250"/>
            <a:ext cx="6480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Перспективы роста в пограничных органах:</a:t>
            </a:r>
            <a:endParaRPr/>
          </a:p>
        </p:txBody>
      </p:sp>
      <p:pic>
        <p:nvPicPr>
          <p:cNvPr id="113" name="Google Shape;11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1744662"/>
            <a:ext cx="3402012" cy="511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1"/>
          <p:cNvSpPr/>
          <p:nvPr/>
        </p:nvSpPr>
        <p:spPr>
          <a:xfrm>
            <a:off x="4211637" y="1557337"/>
            <a:ext cx="4537200" cy="14400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4427537" y="1700212"/>
            <a:ext cx="4103700" cy="16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СЕРЖАНТ – 45-75 тыс. рублей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ПРАПОРЩИК – 80-85 тыс. рублей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ДЗК – более 200 тыс. рублей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1"/>
          <p:cNvSpPr/>
          <p:nvPr/>
        </p:nvSpPr>
        <p:spPr>
          <a:xfrm>
            <a:off x="4284662" y="3213100"/>
            <a:ext cx="4464000" cy="1368300"/>
          </a:xfrm>
          <a:prstGeom prst="downArrow">
            <a:avLst>
              <a:gd fmla="val 11597" name="adj1"/>
              <a:gd fmla="val 5277" name="adj2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1"/>
          <p:cNvSpPr txBox="1"/>
          <p:nvPr/>
        </p:nvSpPr>
        <p:spPr>
          <a:xfrm>
            <a:off x="5724525" y="3284537"/>
            <a:ext cx="16572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пограничные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вузы</a:t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4284662" y="6021387"/>
            <a:ext cx="4392600" cy="6477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4427537" y="6165850"/>
            <a:ext cx="4103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КАПИТАН – более 150 тыс. рублей</a:t>
            </a:r>
            <a:endParaRPr/>
          </a:p>
        </p:txBody>
      </p:sp>
      <p:sp>
        <p:nvSpPr>
          <p:cNvPr id="120" name="Google Shape;120;p11"/>
          <p:cNvSpPr/>
          <p:nvPr/>
        </p:nvSpPr>
        <p:spPr>
          <a:xfrm>
            <a:off x="4284662" y="4724400"/>
            <a:ext cx="4392600" cy="4335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5683250" y="4797425"/>
            <a:ext cx="1566900" cy="366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ЛЕЙТЕНАНТ</a:t>
            </a:r>
            <a:endParaRPr/>
          </a:p>
        </p:txBody>
      </p:sp>
      <p:sp>
        <p:nvSpPr>
          <p:cNvPr id="122" name="Google Shape;122;p11"/>
          <p:cNvSpPr/>
          <p:nvPr/>
        </p:nvSpPr>
        <p:spPr>
          <a:xfrm>
            <a:off x="4356100" y="5300662"/>
            <a:ext cx="4537200" cy="576300"/>
          </a:xfrm>
          <a:prstGeom prst="downArrow">
            <a:avLst>
              <a:gd fmla="val 10668" name="adj1"/>
              <a:gd fmla="val 5404" name="adj2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5508625" y="5300662"/>
            <a:ext cx="22146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лет службы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"/>
          <p:cNvSpPr/>
          <p:nvPr/>
        </p:nvSpPr>
        <p:spPr>
          <a:xfrm>
            <a:off x="1619250" y="188912"/>
            <a:ext cx="7200900" cy="23034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2"/>
          <p:cNvSpPr txBox="1"/>
          <p:nvPr/>
        </p:nvSpPr>
        <p:spPr>
          <a:xfrm>
            <a:off x="1763712" y="333375"/>
            <a:ext cx="7056300" cy="23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Московский пограничный институт ФСБ России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Голицынский пограничный институт ФСБ России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Калининградский пограничный институт ФСБ России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Курганский пограничный институт ФСБ России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Хабаровский пограничный институт ФСБ России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Институт береговой охраны ФСБ России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12"/>
          <p:cNvSpPr/>
          <p:nvPr/>
        </p:nvSpPr>
        <p:spPr>
          <a:xfrm>
            <a:off x="323850" y="2781300"/>
            <a:ext cx="4608600" cy="3887700"/>
          </a:xfrm>
          <a:prstGeom prst="roundRect">
            <a:avLst>
              <a:gd fmla="val 16667" name="adj"/>
            </a:avLst>
          </a:prstGeom>
          <a:solidFill>
            <a:schemeClr val="lt1">
              <a:alpha val="19610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2"/>
          <p:cNvSpPr txBox="1"/>
          <p:nvPr/>
        </p:nvSpPr>
        <p:spPr>
          <a:xfrm>
            <a:off x="1403350" y="2924175"/>
            <a:ext cx="21606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</a:pPr>
            <a:r>
              <a:rPr b="0" i="0" lang="en-US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СПЕЦИАЛЬНОСТИ:</a:t>
            </a:r>
            <a:endParaRPr/>
          </a:p>
        </p:txBody>
      </p:sp>
      <p:sp>
        <p:nvSpPr>
          <p:cNvPr id="133" name="Google Shape;133;p12"/>
          <p:cNvSpPr txBox="1"/>
          <p:nvPr/>
        </p:nvSpPr>
        <p:spPr>
          <a:xfrm>
            <a:off x="468312" y="3500437"/>
            <a:ext cx="43926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Специалист по управлению пограничной деятельностью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Техник по защите информации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Инфокоммуникационные технологии и системы специальной связи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Эксплуатация судовых энергетических установок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Судовождение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4" name="Google Shape;134;p12"/>
          <p:cNvPicPr preferRelativeResize="0"/>
          <p:nvPr/>
        </p:nvPicPr>
        <p:blipFill rotWithShape="1">
          <a:blip r:embed="rId4">
            <a:alphaModFix/>
          </a:blip>
          <a:srcRect b="0" l="0" r="0" t="19087"/>
          <a:stretch/>
        </p:blipFill>
        <p:spPr>
          <a:xfrm>
            <a:off x="5148262" y="2708275"/>
            <a:ext cx="3597275" cy="19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2"/>
          <p:cNvPicPr preferRelativeResize="0"/>
          <p:nvPr/>
        </p:nvPicPr>
        <p:blipFill rotWithShape="1">
          <a:blip r:embed="rId5">
            <a:alphaModFix/>
          </a:blip>
          <a:srcRect b="16425" l="7527" r="0" t="12253"/>
          <a:stretch/>
        </p:blipFill>
        <p:spPr>
          <a:xfrm>
            <a:off x="5148262" y="4691062"/>
            <a:ext cx="3606799" cy="2166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